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Uncovering insights from 3,900 purchases across product categories to guide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68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Takeaways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76295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63546" y="183487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1847731"/>
            <a:ext cx="30315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80% Loyal Customers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3387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Strong retention foundation for growth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2275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463546" y="329946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152680" y="3312319"/>
            <a:ext cx="37187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Subscription Opportunity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152680" y="38033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27% subscriber rate leaves room for expansion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469213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463546" y="476404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4776907"/>
            <a:ext cx="31596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Discount Dependency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2679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Review pricing strategy to protect margins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1567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63546" y="622863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152680" y="6241494"/>
            <a:ext cx="30301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Data-Driven Strategy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152680" y="67325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insights to optimize marketing and product positioning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8606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42153"/>
            <a:ext cx="3584496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31889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3,900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3679984"/>
            <a:ext cx="30908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Transactional records analyzed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2942153"/>
            <a:ext cx="3584615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165" y="31889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18 Columns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165" y="3679984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Demographics, purchase details, behavior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63716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2105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37 Missing Values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570154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Review Rating column imputed by category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59481"/>
            <a:ext cx="82609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&amp; Cleaning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3903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128129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33124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803452"/>
            <a:ext cx="413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Imported dataset using pandas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7084" y="273903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3128129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5247084" y="33124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Exploration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47084" y="3803452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Checked structure and summary statistics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739033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128129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3124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Missing Data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30132" y="3803452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Review Rating by product category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0255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5414605"/>
            <a:ext cx="6327696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864037" y="5598914"/>
            <a:ext cx="29495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6089928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age groups and purchase frequency columns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255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14605"/>
            <a:ext cx="6327815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598914"/>
            <a:ext cx="30759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7438549" y="6089928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Loaded cleaned data into PostgreSQL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495002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88081"/>
            <a:ext cx="247792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by Gender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79621" y="2320052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2876788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Female: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$75,191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3433524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 customers generate 2x more revenue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5980033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Segments &amp; Loyalty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73137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07086" y="8642866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4D4000"/>
          </a:solidFill>
          <a:ln/>
        </p:spPr>
      </p:sp>
      <p:sp>
        <p:nvSpPr>
          <p:cNvPr id="5" name="Text 2"/>
          <p:cNvSpPr/>
          <p:nvPr/>
        </p:nvSpPr>
        <p:spPr>
          <a:xfrm>
            <a:off x="4540568" y="8642866"/>
            <a:ext cx="435888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Loyal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803946" y="8642866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D5B100"/>
          </a:solidFill>
          <a:ln/>
        </p:spPr>
      </p:sp>
      <p:sp>
        <p:nvSpPr>
          <p:cNvPr id="7" name="Text 4"/>
          <p:cNvSpPr/>
          <p:nvPr/>
        </p:nvSpPr>
        <p:spPr>
          <a:xfrm>
            <a:off x="7037427" y="8642866"/>
            <a:ext cx="789027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Returning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9653945" y="8642866"/>
            <a:ext cx="172522" cy="172522"/>
          </a:xfrm>
          <a:prstGeom prst="roundRect">
            <a:avLst>
              <a:gd name="adj" fmla="val 10600"/>
            </a:avLst>
          </a:prstGeom>
          <a:solidFill>
            <a:srgbClr val="FFE45E"/>
          </a:solidFill>
          <a:ln/>
        </p:spPr>
      </p:sp>
      <p:sp>
        <p:nvSpPr>
          <p:cNvPr id="9" name="Text 6"/>
          <p:cNvSpPr/>
          <p:nvPr/>
        </p:nvSpPr>
        <p:spPr>
          <a:xfrm>
            <a:off x="9887426" y="8642866"/>
            <a:ext cx="372308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80% of customers are loyal repeat buyers. Returning customers represent growth opportunity.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22909"/>
            <a:ext cx="61223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Performance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50234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3.86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6350437" y="462545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Gloves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511647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Highest average rating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25282" y="350234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50%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8925282" y="462545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925282" y="511647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Highest discount rate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1500128" y="3502343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171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11500128" y="4625459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Blouse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0128" y="511647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Top-selling clothing item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13598"/>
            <a:ext cx="58612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Subscription Impact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293150"/>
            <a:ext cx="12902327" cy="2150031"/>
          </a:xfrm>
          <a:prstGeom prst="roundRect">
            <a:avLst>
              <a:gd name="adj" fmla="val 1722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330839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3464123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Status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278642" y="3464123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140196" y="3464123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Avg Spend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401490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093" y="4170640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6278642" y="4170640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1,053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0140196" y="4170640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$59.49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79277" y="472142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093" y="4877157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6278642" y="4877157"/>
            <a:ext cx="336030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2,847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140196" y="4877157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$59.87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4037" y="572083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 spend slightly more per transaction, but subscribers represent untapped loyalty potential.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4491871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75167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Young adults drive highest revenue. Balanced distribution across age groups indicates broad market appeal.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70861"/>
            <a:ext cx="80936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50413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350413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2627709"/>
            <a:ext cx="29135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118723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Promote exclusive benefits to increase subscriber base and lifetime value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2350413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2350413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26277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3118723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Reward repeat buyers to move customers into Loyal segment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350413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2350413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2627709"/>
            <a:ext cx="320599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3118723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 sales boosts with margin control—50% discount rate on hats unsustainable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4037" y="4827984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33557" y="4827984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1232773" y="5105281"/>
            <a:ext cx="28161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232773" y="5596295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Highlight top-rated products (Gloves 3.86★) in marketing campaigns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5247084" y="4827984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604" y="4827984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21" name="Text 19"/>
          <p:cNvSpPr/>
          <p:nvPr/>
        </p:nvSpPr>
        <p:spPr>
          <a:xfrm>
            <a:off x="5615821" y="5105281"/>
            <a:ext cx="28170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5615821" y="5596295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high-revenue age groups and express-shipping users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2025-11-05T11:29:15Z</dcterms:created>
  <dcterms:modified xsi:type="dcterms:W3CDTF">2025-11-05T11:29:15Z</dcterms:modified>
</cp:coreProperties>
</file>